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b7733d8eb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4b7733d8eb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4b7733d8eb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4b7733d8eb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4b7733d8eb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4b7733d8eb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4b7733d8eb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4b7733d8eb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4b7733d8eb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4b7733d8eb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4b7733d8e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4b7733d8e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b7733d8eb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4b7733d8e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4b7733d8eb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4b7733d8eb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4b7733d8e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4b7733d8e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4b7733d8eb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4b7733d8eb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b7733d8eb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b7733d8eb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4b7733d8eb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4b7733d8eb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4b7733d8eb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4b7733d8eb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4b7733d8e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4b7733d8e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4b7733d8eb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4b7733d8eb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b7733d8eb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b7733d8eb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b7733d8eb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b7733d8eb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b7733d8eb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b7733d8eb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4b7733d8e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4b7733d8e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4b7733d8eb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4b7733d8e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6.png"/><Relationship Id="rId7" Type="http://schemas.openxmlformats.org/officeDocument/2006/relationships/image" Target="../media/image16.png"/><Relationship Id="rId8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Relationship Id="rId5" Type="http://schemas.openxmlformats.org/officeDocument/2006/relationships/image" Target="../media/image3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png"/><Relationship Id="rId4" Type="http://schemas.openxmlformats.org/officeDocument/2006/relationships/image" Target="../media/image23.png"/><Relationship Id="rId5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hyperlink" Target="https://jonathan-hui.medium.com/gan-wasserstein-gan-wgan-gp-6a1a2aa1b490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EE-608 Project: GANs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Aryan Garg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727650" y="55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DCGAN-StyleGAN - Results of Experiment a </a:t>
            </a:r>
            <a:r>
              <a:rPr b="0" lang="en"/>
              <a:t>(1/5)</a:t>
            </a:r>
            <a:endParaRPr b="0"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1547525"/>
            <a:ext cx="4775224" cy="343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8450" y="1547525"/>
            <a:ext cx="2717899" cy="343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727650" y="55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DCGAN-StyleGAN - Results of Experiment a   </a:t>
            </a:r>
            <a:r>
              <a:rPr b="0" lang="en"/>
              <a:t>(2/5)</a:t>
            </a:r>
            <a:endParaRPr b="0"/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950" y="1398300"/>
            <a:ext cx="4395052" cy="374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64125"/>
            <a:ext cx="4101700" cy="813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3650" y="2442475"/>
            <a:ext cx="1946175" cy="654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42250" y="2426188"/>
            <a:ext cx="1993375" cy="686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89728" y="3461275"/>
            <a:ext cx="3600400" cy="1367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1" name="Google Shape;161;p23"/>
          <p:cNvCxnSpPr/>
          <p:nvPr/>
        </p:nvCxnSpPr>
        <p:spPr>
          <a:xfrm>
            <a:off x="4599813" y="1224750"/>
            <a:ext cx="11400" cy="409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2" name="Google Shape;162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32476" y="4828875"/>
            <a:ext cx="2263650" cy="481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23"/>
          <p:cNvCxnSpPr/>
          <p:nvPr/>
        </p:nvCxnSpPr>
        <p:spPr>
          <a:xfrm rot="10800000">
            <a:off x="4624875" y="4814050"/>
            <a:ext cx="418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727650" y="55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DCGAN-StyleGAN - Results of Experiment b   </a:t>
            </a:r>
            <a:r>
              <a:rPr b="0" lang="en"/>
              <a:t>(3/5)</a:t>
            </a:r>
            <a:endParaRPr b="0"/>
          </a:p>
        </p:txBody>
      </p:sp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1398300"/>
            <a:ext cx="4238430" cy="374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8380" y="1309650"/>
            <a:ext cx="2637968" cy="374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>
            <p:ph type="title"/>
          </p:nvPr>
        </p:nvSpPr>
        <p:spPr>
          <a:xfrm>
            <a:off x="727650" y="55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DCGAN-StyleGAN - Results of Experiment c   </a:t>
            </a:r>
            <a:r>
              <a:rPr b="0" lang="en"/>
              <a:t>(4/5)</a:t>
            </a:r>
            <a:endParaRPr b="0"/>
          </a:p>
        </p:txBody>
      </p:sp>
      <p:pic>
        <p:nvPicPr>
          <p:cNvPr id="176" name="Google Shape;17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1398300"/>
            <a:ext cx="4355468" cy="374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1268" y="1398300"/>
            <a:ext cx="3049497" cy="374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727650" y="55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DCGAN-StyleGAN - Results of Experiment d   </a:t>
            </a:r>
            <a:r>
              <a:rPr b="0" lang="en"/>
              <a:t>(5/5)</a:t>
            </a:r>
            <a:endParaRPr b="0"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250" y="1831425"/>
            <a:ext cx="4070625" cy="264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4650" y="1608462"/>
            <a:ext cx="3661699" cy="30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type="title"/>
          </p:nvPr>
        </p:nvSpPr>
        <p:spPr>
          <a:xfrm>
            <a:off x="727650" y="591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SRGAN</a:t>
            </a:r>
            <a:endParaRPr/>
          </a:p>
        </p:txBody>
      </p:sp>
      <p:sp>
        <p:nvSpPr>
          <p:cNvPr id="190" name="Google Shape;190;p27"/>
          <p:cNvSpPr txBox="1"/>
          <p:nvPr>
            <p:ph idx="1" type="body"/>
          </p:nvPr>
        </p:nvSpPr>
        <p:spPr>
          <a:xfrm>
            <a:off x="727650" y="1418925"/>
            <a:ext cx="3390000" cy="33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</a:t>
            </a:r>
            <a:r>
              <a:rPr lang="en" sz="1800"/>
              <a:t>es a </a:t>
            </a:r>
            <a:r>
              <a:rPr lang="en" sz="1800" u="sng"/>
              <a:t>content loss</a:t>
            </a:r>
            <a:r>
              <a:rPr lang="en" sz="1800"/>
              <a:t> motivated by perceptual similarity (VGG based). 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network consists of residual blocks.</a:t>
            </a:r>
            <a:endParaRPr sz="1800"/>
          </a:p>
        </p:txBody>
      </p:sp>
      <p:pic>
        <p:nvPicPr>
          <p:cNvPr id="191" name="Google Shape;19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3700" y="591850"/>
            <a:ext cx="4680775" cy="420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type="title"/>
          </p:nvPr>
        </p:nvSpPr>
        <p:spPr>
          <a:xfrm>
            <a:off x="729450" y="55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infoGAN</a:t>
            </a:r>
            <a:endParaRPr/>
          </a:p>
        </p:txBody>
      </p:sp>
      <p:sp>
        <p:nvSpPr>
          <p:cNvPr id="197" name="Google Shape;197;p28"/>
          <p:cNvSpPr txBox="1"/>
          <p:nvPr>
            <p:ph idx="1" type="body"/>
          </p:nvPr>
        </p:nvSpPr>
        <p:spPr>
          <a:xfrm>
            <a:off x="729450" y="1375150"/>
            <a:ext cx="3005400" cy="39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Uses information theoretic variational regularization to maximise the mutual information between latent codes (c: additional </a:t>
            </a:r>
            <a:r>
              <a:rPr lang="en" sz="1600"/>
              <a:t>input</a:t>
            </a:r>
            <a:r>
              <a:rPr lang="en" sz="1600"/>
              <a:t> to G) and the generator </a:t>
            </a:r>
            <a:r>
              <a:rPr lang="en" sz="1600"/>
              <a:t>output</a:t>
            </a:r>
            <a:r>
              <a:rPr lang="en" sz="1600"/>
              <a:t>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Uses a lower bound to calculate I(c, G(z,c))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/>
              <a:t>Arch:</a:t>
            </a:r>
            <a:r>
              <a:rPr lang="en" sz="1600"/>
              <a:t> Additional Q-network after D</a:t>
            </a:r>
            <a:endParaRPr sz="1600"/>
          </a:p>
        </p:txBody>
      </p:sp>
      <p:pic>
        <p:nvPicPr>
          <p:cNvPr id="198" name="Google Shape;1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4862" y="367000"/>
            <a:ext cx="4953814" cy="458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7925" y="3506161"/>
            <a:ext cx="2528457" cy="371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8"/>
          <p:cNvSpPr txBox="1"/>
          <p:nvPr/>
        </p:nvSpPr>
        <p:spPr>
          <a:xfrm>
            <a:off x="4947550" y="4952200"/>
            <a:ext cx="2528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Lato"/>
                <a:ea typeface="Lato"/>
                <a:cs typeface="Lato"/>
                <a:sym typeface="Lato"/>
              </a:rPr>
              <a:t>Source: From the report itself</a:t>
            </a:r>
            <a:endParaRPr i="1"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title"/>
          </p:nvPr>
        </p:nvSpPr>
        <p:spPr>
          <a:xfrm>
            <a:off x="727650" y="591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Realness GAN - Failed Training → Anchors too close?</a:t>
            </a:r>
            <a:endParaRPr/>
          </a:p>
        </p:txBody>
      </p:sp>
      <p:sp>
        <p:nvSpPr>
          <p:cNvPr id="206" name="Google Shape;206;p29"/>
          <p:cNvSpPr txBox="1"/>
          <p:nvPr>
            <p:ph idx="1" type="body"/>
          </p:nvPr>
        </p:nvSpPr>
        <p:spPr>
          <a:xfrm>
            <a:off x="727650" y="1441200"/>
            <a:ext cx="4311600" cy="33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discriminator outputs a distribution as the measure of realness. RealnessGAN is a generalized version of the original GAN.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</a:t>
            </a:r>
            <a:r>
              <a:rPr lang="en" sz="1600"/>
              <a:t>rovides stronger guidance for the generator → How? Ans: KLD with Anchors.</a:t>
            </a:r>
            <a:endParaRPr sz="1600"/>
          </a:p>
        </p:txBody>
      </p:sp>
      <p:pic>
        <p:nvPicPr>
          <p:cNvPr id="207" name="Google Shape;20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5125" y="1640987"/>
            <a:ext cx="3495675" cy="2598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1975" y="2649750"/>
            <a:ext cx="3702945" cy="28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387" y="4094375"/>
            <a:ext cx="5114115" cy="97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727650" y="591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cycleGAN: Monet like Style Transfer</a:t>
            </a:r>
            <a:endParaRPr/>
          </a:p>
        </p:txBody>
      </p:sp>
      <p:sp>
        <p:nvSpPr>
          <p:cNvPr id="215" name="Google Shape;215;p30"/>
          <p:cNvSpPr txBox="1"/>
          <p:nvPr>
            <p:ph idx="1" type="body"/>
          </p:nvPr>
        </p:nvSpPr>
        <p:spPr>
          <a:xfrm>
            <a:off x="729450" y="1449525"/>
            <a:ext cx="4419600" cy="34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Effectively: y → F(y) → G(F(y)) ~= 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is enforced with an additional cycle consistency/enforcing loss term: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Rank: 82 in style-transfer competition on Kaggle: </a:t>
            </a:r>
            <a:r>
              <a:rPr b="1" lang="en" sz="1700"/>
              <a:t>[Mi-FID Score: 83.0903</a:t>
            </a:r>
            <a:r>
              <a:rPr b="1" lang="en" sz="1700"/>
              <a:t>7</a:t>
            </a:r>
            <a:r>
              <a:rPr b="1" lang="en" sz="1700"/>
              <a:t>]</a:t>
            </a:r>
            <a:endParaRPr b="1" sz="1700"/>
          </a:p>
        </p:txBody>
      </p:sp>
      <p:pic>
        <p:nvPicPr>
          <p:cNvPr id="216" name="Google Shape;21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5675" y="1277550"/>
            <a:ext cx="3414550" cy="386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025" y="2470968"/>
            <a:ext cx="4419600" cy="201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1375" y="3630224"/>
            <a:ext cx="2995349" cy="151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type="title"/>
          </p:nvPr>
        </p:nvSpPr>
        <p:spPr>
          <a:xfrm>
            <a:off x="729450" y="5806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Pix2pix</a:t>
            </a:r>
            <a:endParaRPr/>
          </a:p>
        </p:txBody>
      </p:sp>
      <p:sp>
        <p:nvSpPr>
          <p:cNvPr id="224" name="Google Shape;224;p31"/>
          <p:cNvSpPr txBox="1"/>
          <p:nvPr>
            <p:ph idx="1" type="body"/>
          </p:nvPr>
        </p:nvSpPr>
        <p:spPr>
          <a:xfrm>
            <a:off x="729450" y="1449525"/>
            <a:ext cx="7688700" cy="3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235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29"/>
              <a:t>Conditional GAN (input: semantic segmentation/label-map)</a:t>
            </a:r>
            <a:endParaRPr sz="192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29"/>
          </a:p>
          <a:p>
            <a:pPr indent="-32353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929"/>
              <a:t>The architectures employed for the generator and discriminator closely follow DCGAN, with a few modifications:</a:t>
            </a:r>
            <a:endParaRPr sz="1929"/>
          </a:p>
          <a:p>
            <a:pPr indent="-3235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929"/>
              <a:t>Concatenated skip connections: similar to a U-Net.</a:t>
            </a:r>
            <a:endParaRPr sz="1929"/>
          </a:p>
          <a:p>
            <a:pPr indent="-3235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929"/>
              <a:t>PatchGAN discriminator: Only penalizes structure at patch scale.</a:t>
            </a:r>
            <a:endParaRPr sz="1929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29"/>
          </a:p>
          <a:p>
            <a:pPr indent="-32353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929"/>
              <a:t>Progression: pix2pix → pix2pixHD → SPADE </a:t>
            </a:r>
            <a:endParaRPr sz="192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29"/>
              <a:t>(MITACS Research Internship work on SPADE: Upgraded to HDR outputs for largest HDR dataset in the world: Laval HDR SkyDB (~34,000). Also segmented the dataset → 2 posters; 2 papers published!)</a:t>
            </a:r>
            <a:endParaRPr sz="1929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7650" y="55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Goals: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7650" y="1542175"/>
            <a:ext cx="7688700" cy="3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100"/>
              <a:t>Paper Replication Skill </a:t>
            </a:r>
            <a:endParaRPr sz="21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194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100"/>
              <a:t>Reach a comfortable yet efficient framework (+ experiment tracker) for end-to-end ML solutions</a:t>
            </a:r>
            <a:endParaRPr sz="21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194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100"/>
              <a:t>Use image processing techniques to experiment over well-known GANs</a:t>
            </a:r>
            <a:endParaRPr sz="21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194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100"/>
              <a:t>Make even more professional reports faster (overleaf)</a:t>
            </a:r>
            <a:endParaRPr sz="2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>
            <p:ph type="title"/>
          </p:nvPr>
        </p:nvSpPr>
        <p:spPr>
          <a:xfrm>
            <a:off x="729450" y="5806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ix2pix - Results on Facades</a:t>
            </a:r>
            <a:endParaRPr/>
          </a:p>
        </p:txBody>
      </p:sp>
      <p:sp>
        <p:nvSpPr>
          <p:cNvPr id="230" name="Google Shape;230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580950"/>
            <a:ext cx="4011700" cy="29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80950"/>
            <a:ext cx="3846151" cy="2839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 txBox="1"/>
          <p:nvPr>
            <p:ph type="title"/>
          </p:nvPr>
        </p:nvSpPr>
        <p:spPr>
          <a:xfrm>
            <a:off x="727650" y="1553450"/>
            <a:ext cx="7688700" cy="218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40"/>
              <a:t>Thank you</a:t>
            </a:r>
            <a:endParaRPr sz="35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5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740"/>
              <a:t>Questions?</a:t>
            </a:r>
            <a:endParaRPr b="0" sz="274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7650" y="591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Papers Replicated (over datasets):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1379800"/>
            <a:ext cx="7688700" cy="3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GAN 				- FahsionMNIST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WGAN 				- FashionMNIST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WGAN-GP			 - FashionMNIST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DCGAN +  StyleGAN 	- AFHQ (Dog Subset)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SRGAN 				- Kaggle SR Dataset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infoGAN 			- MNIST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realnessGAN 		- MNIST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cycleGAN 			- Monet Art Dataset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Pix2pix 				- Facades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7650" y="591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 								   (Ian Goodfellow; 2014)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7650" y="1508625"/>
            <a:ext cx="7688700" cy="35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Implicit density from which direct sampling is done unlike Belief Nets, VAEs, HMMs and Boltzmann machines that explicitly  encode the data distribution</a:t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Based on the mini-max games (and Nash equilibrium) </a:t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/>
              <a:t>Architecture</a:t>
            </a:r>
            <a:r>
              <a:rPr lang="en" sz="1700"/>
              <a:t>: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2 Adversarial Networks Competing on the same BCE-objective (Discriminator &amp; Generator)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Both are fully connected MLP Layers </a:t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7650" y="591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 - Results on FashionMNIST</a:t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3925" y="2842229"/>
            <a:ext cx="6416162" cy="15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4200" y="1508400"/>
            <a:ext cx="407670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580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WGAN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9450" y="1326750"/>
            <a:ext cx="76887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BCE → log function unstable with large variance of gradients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Wasserstein Distance alternative to BCE: </a:t>
            </a:r>
            <a:endParaRPr sz="1800"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163" y="2078663"/>
            <a:ext cx="6175273" cy="163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3249600" y="3649650"/>
            <a:ext cx="264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WGAN-Medium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729450" y="4127700"/>
            <a:ext cx="7233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Additional Changes: 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Optimizer: RMSProp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Weight Clipping to ensure 1-Lipshitz continuity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7650" y="55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WGAN - Results on FashionMNIST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1424525"/>
            <a:ext cx="7688700" cy="35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9600" y="3272025"/>
            <a:ext cx="6524800" cy="161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4100" y="1907688"/>
            <a:ext cx="2819400" cy="9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727650" y="55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WGAN-GP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729450" y="1368625"/>
            <a:ext cx="7688700" cy="29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Instead of applying clipping, WGAN-GP penalizes the model if the gradient norm moves away from its target norm value 1.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Better loss progression observed:</a:t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9125" y="2144425"/>
            <a:ext cx="4985750" cy="49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9388" y="3112600"/>
            <a:ext cx="5362575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468875"/>
            <a:ext cx="7688700" cy="8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DCGAN + StyleGAN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2044"/>
              <a:t>VAL, </a:t>
            </a:r>
            <a:r>
              <a:rPr b="0" i="1" lang="en" sz="2044"/>
              <a:t>IISc Project Associate Position Assignment</a:t>
            </a:r>
            <a:endParaRPr b="0" i="1" sz="2044"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729450" y="1625800"/>
            <a:ext cx="7688700" cy="29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Experiments: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DCGAN - basic sanity runs &amp; hyperparameter tuning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Infusing StyleGAN’s Adaptive Instance Normalization Layers for style guided outputs &amp; a Mapping Network (for disentanglement)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Z &amp; W-space interpolation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Spectrally Normalized Discriminator</a:t>
            </a:r>
            <a:endParaRPr sz="17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600"/>
              <a:t>*All results in subsequent slides are from the report submitted at VAL</a:t>
            </a:r>
            <a:endParaRPr i="1"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